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4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2.jpeg" ContentType="image/jpeg"/>
  <Override PartName="/ppt/media/image11.jpeg" ContentType="image/jpe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3.jpeg" ContentType="image/jpe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
</Relationships>
</file>

<file path=ppt/media/image1.pn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3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40BB625-0E3B-47A8-B401-0BAEB4056F7B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52C8F8C1-B6CB-43C0-8175-860C69F65292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0EA32B0-BC5F-4FB4-8525-21CB66751442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DB690F21-644A-4B33-9B7F-B85B4459252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2"/>
          <a:stretch/>
        </p:blipFill>
        <p:spPr>
          <a:xfrm>
            <a:off x="3601800" y="1604520"/>
            <a:ext cx="4987440" cy="3977280"/>
          </a:xfrm>
          <a:prstGeom prst="rect">
            <a:avLst/>
          </a:prstGeom>
          <a:ln>
            <a:noFill/>
          </a:ln>
        </p:spPr>
      </p:pic>
      <p:pic>
        <p:nvPicPr>
          <p:cNvPr id="49" name="" descr=""/>
          <p:cNvPicPr/>
          <p:nvPr/>
        </p:nvPicPr>
        <p:blipFill>
          <a:blip r:embed="rId3"/>
          <a:stretch/>
        </p:blipFill>
        <p:spPr>
          <a:xfrm>
            <a:off x="3601800" y="1604520"/>
            <a:ext cx="498744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ubTitle"/>
          </p:nvPr>
        </p:nvSpPr>
        <p:spPr>
          <a:xfrm>
            <a:off x="1152000" y="969120"/>
            <a:ext cx="8825040" cy="3261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2"/>
          <a:stretch/>
        </p:blipFill>
        <p:spPr>
          <a:xfrm>
            <a:off x="3601800" y="1604520"/>
            <a:ext cx="4987440" cy="397728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3"/>
          <a:stretch/>
        </p:blipFill>
        <p:spPr>
          <a:xfrm>
            <a:off x="3601800" y="1604520"/>
            <a:ext cx="498744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subTitle"/>
          </p:nvPr>
        </p:nvSpPr>
        <p:spPr>
          <a:xfrm>
            <a:off x="1152000" y="969120"/>
            <a:ext cx="8825040" cy="3261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7" name="" descr=""/>
          <p:cNvPicPr/>
          <p:nvPr/>
        </p:nvPicPr>
        <p:blipFill>
          <a:blip r:embed="rId2"/>
          <a:stretch/>
        </p:blipFill>
        <p:spPr>
          <a:xfrm>
            <a:off x="3601800" y="1604520"/>
            <a:ext cx="4987440" cy="3977280"/>
          </a:xfrm>
          <a:prstGeom prst="rect">
            <a:avLst/>
          </a:prstGeom>
          <a:ln>
            <a:noFill/>
          </a:ln>
        </p:spPr>
      </p:pic>
      <p:pic>
        <p:nvPicPr>
          <p:cNvPr id="138" name="" descr=""/>
          <p:cNvPicPr/>
          <p:nvPr/>
        </p:nvPicPr>
        <p:blipFill>
          <a:blip r:embed="rId3"/>
          <a:stretch/>
        </p:blipFill>
        <p:spPr>
          <a:xfrm>
            <a:off x="3601800" y="1604520"/>
            <a:ext cx="498744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ubTitle"/>
          </p:nvPr>
        </p:nvSpPr>
        <p:spPr>
          <a:xfrm>
            <a:off x="1152000" y="969120"/>
            <a:ext cx="8825040" cy="3261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8761320" y="1828800"/>
            <a:ext cx="2818800" cy="281880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8761320" y="5870880"/>
            <a:ext cx="990000" cy="9900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-1440" y="2666880"/>
            <a:ext cx="4190400" cy="419040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 rot="21010200">
            <a:off x="8490960" y="1797120"/>
            <a:ext cx="3298680" cy="44028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459360" y="1866240"/>
            <a:ext cx="11277000" cy="453312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" name="CustomShape 9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CustomShape 10"/>
          <p:cNvSpPr/>
          <p:nvPr/>
        </p:nvSpPr>
        <p:spPr>
          <a:xfrm>
            <a:off x="8761320" y="1828800"/>
            <a:ext cx="2818800" cy="281880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8761320" y="5870880"/>
            <a:ext cx="990000" cy="9900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-1440" y="2666880"/>
            <a:ext cx="4190400" cy="419040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" name="CustomShape 13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CustomShape 14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" name="PlaceHolder 15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CustomShape 2"/>
          <p:cNvSpPr/>
          <p:nvPr/>
        </p:nvSpPr>
        <p:spPr>
          <a:xfrm>
            <a:off x="8761320" y="1828800"/>
            <a:ext cx="2818800" cy="281880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" name="CustomShape 3"/>
          <p:cNvSpPr/>
          <p:nvPr/>
        </p:nvSpPr>
        <p:spPr>
          <a:xfrm>
            <a:off x="8761320" y="5870880"/>
            <a:ext cx="990000" cy="9900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CustomShape 4"/>
          <p:cNvSpPr/>
          <p:nvPr/>
        </p:nvSpPr>
        <p:spPr>
          <a:xfrm>
            <a:off x="-1440" y="2666880"/>
            <a:ext cx="4190400" cy="419040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4" name="CustomShape 5"/>
          <p:cNvSpPr/>
          <p:nvPr/>
        </p:nvSpPr>
        <p:spPr>
          <a:xfrm rot="21010200">
            <a:off x="8490960" y="1797120"/>
            <a:ext cx="3298680" cy="44028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6"/>
          <p:cNvSpPr/>
          <p:nvPr/>
        </p:nvSpPr>
        <p:spPr>
          <a:xfrm>
            <a:off x="459360" y="1866240"/>
            <a:ext cx="11277000" cy="453312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CustomShape 7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CustomShape 8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8" name="PlaceHolder 9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10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11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" name="CustomShape 2"/>
          <p:cNvSpPr/>
          <p:nvPr/>
        </p:nvSpPr>
        <p:spPr>
          <a:xfrm>
            <a:off x="8761320" y="1828800"/>
            <a:ext cx="2818800" cy="281880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7" name="CustomShape 3"/>
          <p:cNvSpPr/>
          <p:nvPr/>
        </p:nvSpPr>
        <p:spPr>
          <a:xfrm>
            <a:off x="8761320" y="5870880"/>
            <a:ext cx="990000" cy="9900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8" name="CustomShape 4"/>
          <p:cNvSpPr/>
          <p:nvPr/>
        </p:nvSpPr>
        <p:spPr>
          <a:xfrm>
            <a:off x="-1440" y="2666880"/>
            <a:ext cx="4190400" cy="419040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9" name="CustomShape 5"/>
          <p:cNvSpPr/>
          <p:nvPr/>
        </p:nvSpPr>
        <p:spPr>
          <a:xfrm rot="21010200">
            <a:off x="8490960" y="1797120"/>
            <a:ext cx="3298680" cy="44028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6"/>
          <p:cNvSpPr/>
          <p:nvPr/>
        </p:nvSpPr>
        <p:spPr>
          <a:xfrm>
            <a:off x="459360" y="1866240"/>
            <a:ext cx="11277000" cy="453312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7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8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3" name="PlaceHolder 9"/>
          <p:cNvSpPr>
            <a:spLocks noGrp="1"/>
          </p:cNvSpPr>
          <p:nvPr>
            <p:ph type="title"/>
          </p:nvPr>
        </p:nvSpPr>
        <p:spPr>
          <a:xfrm>
            <a:off x="1152000" y="969120"/>
            <a:ext cx="8825040" cy="70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1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2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1493280" y="2130480"/>
            <a:ext cx="8825040" cy="98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1493280" y="3350880"/>
            <a:ext cx="8825040" cy="86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aula do avesso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3"/>
          <p:cNvSpPr/>
          <p:nvPr/>
        </p:nvSpPr>
        <p:spPr>
          <a:xfrm>
            <a:off x="6492240" y="4709160"/>
            <a:ext cx="419652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c5e8ea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Pedro L. Fernandes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c5e8ea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Instituto Gulbenkian de Ciência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c5e8ea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Oeiras, Portugal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115200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Towards Learning Mastery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C41AA093-C305-449F-8791-BC71802F1EF7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5"/>
          <p:cNvSpPr/>
          <p:nvPr/>
        </p:nvSpPr>
        <p:spPr>
          <a:xfrm>
            <a:off x="419760" y="2435040"/>
            <a:ext cx="1122264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In a flipped classroom, 5 steps, ensuring that the student has learned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6"/>
          <p:cNvSpPr/>
          <p:nvPr/>
        </p:nvSpPr>
        <p:spPr>
          <a:xfrm>
            <a:off x="1004400" y="3462120"/>
            <a:ext cx="1385280" cy="1017000"/>
          </a:xfrm>
          <a:prstGeom prst="rect">
            <a:avLst/>
          </a:prstGeo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/>
          </a:gra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 anchorCtr="1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Direct instruction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7"/>
          <p:cNvSpPr/>
          <p:nvPr/>
        </p:nvSpPr>
        <p:spPr>
          <a:xfrm>
            <a:off x="3066120" y="3462120"/>
            <a:ext cx="1144800" cy="1017000"/>
          </a:xfrm>
          <a:prstGeom prst="rect">
            <a:avLst/>
          </a:prstGeom>
          <a:gradFill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/>
          </a:gra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 anchorCtr="1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Practice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CustomShape 8"/>
          <p:cNvSpPr/>
          <p:nvPr/>
        </p:nvSpPr>
        <p:spPr>
          <a:xfrm>
            <a:off x="4993920" y="3438000"/>
            <a:ext cx="1144800" cy="1017000"/>
          </a:xfrm>
          <a:prstGeom prst="rect">
            <a:avLst/>
          </a:prstGeom>
          <a:gradFill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/>
          </a:gra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 anchorCtr="1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Going Deeper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9"/>
          <p:cNvSpPr/>
          <p:nvPr/>
        </p:nvSpPr>
        <p:spPr>
          <a:xfrm>
            <a:off x="7042680" y="3408120"/>
            <a:ext cx="1144800" cy="1017000"/>
          </a:xfrm>
          <a:prstGeom prst="rect">
            <a:avLst/>
          </a:prstGeom>
          <a:gradFill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/>
          </a:gra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 anchorCtr="1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Assess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10"/>
          <p:cNvSpPr/>
          <p:nvPr/>
        </p:nvSpPr>
        <p:spPr>
          <a:xfrm>
            <a:off x="8907120" y="3438000"/>
            <a:ext cx="1582200" cy="1017000"/>
          </a:xfrm>
          <a:prstGeom prst="rect">
            <a:avLst/>
          </a:prstGeom>
          <a:gradFill>
            <a:gsLst>
              <a:gs pos="1000">
                <a:schemeClr val="accent2">
                  <a:lumMod val="33000"/>
                  <a:lumOff val="67000"/>
                </a:schemeClr>
              </a:gs>
              <a:gs pos="99000">
                <a:schemeClr val="accent2">
                  <a:lumMod val="100000"/>
                </a:schemeClr>
              </a:gs>
            </a:gsLst>
            <a:lin ang="5400000"/>
          </a:gra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 anchorCtr="1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Remediate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11"/>
          <p:cNvSpPr/>
          <p:nvPr/>
        </p:nvSpPr>
        <p:spPr>
          <a:xfrm>
            <a:off x="6853320" y="5369040"/>
            <a:ext cx="4934520" cy="82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Adapted from Bergmann, 2016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http://www.jonbergmann.com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12"/>
          <p:cNvSpPr/>
          <p:nvPr/>
        </p:nvSpPr>
        <p:spPr>
          <a:xfrm>
            <a:off x="2563920" y="3809160"/>
            <a:ext cx="321120" cy="2534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CustomShape 13"/>
          <p:cNvSpPr/>
          <p:nvPr/>
        </p:nvSpPr>
        <p:spPr>
          <a:xfrm>
            <a:off x="4473360" y="3789720"/>
            <a:ext cx="321120" cy="2534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14"/>
          <p:cNvSpPr/>
          <p:nvPr/>
        </p:nvSpPr>
        <p:spPr>
          <a:xfrm>
            <a:off x="6413400" y="3789720"/>
            <a:ext cx="321120" cy="2534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CustomShape 15"/>
          <p:cNvSpPr/>
          <p:nvPr/>
        </p:nvSpPr>
        <p:spPr>
          <a:xfrm>
            <a:off x="8386920" y="3789720"/>
            <a:ext cx="321120" cy="2534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16"/>
          <p:cNvSpPr/>
          <p:nvPr/>
        </p:nvSpPr>
        <p:spPr>
          <a:xfrm flipH="1" flipV="1">
            <a:off x="7614720" y="4452120"/>
            <a:ext cx="2211840" cy="605160"/>
          </a:xfrm>
          <a:prstGeom prst="uturnArrow">
            <a:avLst>
              <a:gd name="adj1" fmla="val 14437"/>
              <a:gd name="adj2" fmla="val 25000"/>
              <a:gd name="adj3" fmla="val 23491"/>
              <a:gd name="adj4" fmla="val 43750"/>
              <a:gd name="adj5" fmla="val 75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8" name="CustomShape 17"/>
          <p:cNvSpPr/>
          <p:nvPr/>
        </p:nvSpPr>
        <p:spPr>
          <a:xfrm>
            <a:off x="8341560" y="4627440"/>
            <a:ext cx="9518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Ctr="1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&lt; 75%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1152000" y="969120"/>
            <a:ext cx="918036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in Higher Education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2AC75152-435B-40BA-B9A0-6391A943FE2F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5"/>
          <p:cNvSpPr/>
          <p:nvPr/>
        </p:nvSpPr>
        <p:spPr>
          <a:xfrm>
            <a:off x="557640" y="2452320"/>
            <a:ext cx="11084760" cy="374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Flipped Classroom is directly usable in higher education.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If carefully implemented, it may even be easier (teaching adults).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Specific teaching skills are required (training of teachers), along with correct choices in technology, adoption of common methods, etc.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Guidance, pilot experiments and gradual adoption are advisable.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115200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requirements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4209E06F-D093-4C16-93AA-018B22B5E91B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5"/>
          <p:cNvSpPr/>
          <p:nvPr/>
        </p:nvSpPr>
        <p:spPr>
          <a:xfrm>
            <a:off x="557640" y="2381760"/>
            <a:ext cx="11084760" cy="411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Class size – works best  with small groups (&lt;25)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Materials – adoption of rules for their production, uniformity, access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Readiness of instructors – training is required. Propagation within a school.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Design steps that may be difficult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Breaking down the subject matter in bite sized chunks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Incorporating and using assessment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Matching institutional requirements (conformance)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690840" y="969120"/>
            <a:ext cx="1108368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Mixing Flipped classroom with other techniques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FE8699C6-662C-4F58-B075-0EDC478C1075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CustomShape 5"/>
          <p:cNvSpPr/>
          <p:nvPr/>
        </p:nvSpPr>
        <p:spPr>
          <a:xfrm>
            <a:off x="457200" y="2435040"/>
            <a:ext cx="11185560" cy="374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Distance 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Can extend the classroom beyond its physical limits, virtual classroom using audio/video.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e-learning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Interactive tools that can provide the practice component, enabling further “in-class” discussion.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Instant feedback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Learning Catalytics, Socrative, clickers, no technology voting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822960" y="731520"/>
            <a:ext cx="9190800" cy="105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in a Medical School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7E6B6827-C1EC-4609-96CE-6309BBA49BEF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5"/>
          <p:cNvSpPr/>
          <p:nvPr/>
        </p:nvSpPr>
        <p:spPr>
          <a:xfrm>
            <a:off x="444600" y="2286000"/>
            <a:ext cx="11352960" cy="41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Example from Porto (FMUP) – Bases Cuidados Geriátricos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(Mixed model with distance learning, typical &lt;20 in class, 100 remote)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Together with a pre-class reading, a pool of clinical cases is made available in the LMS (Moodle) ahead of the class time. Students can pick the cases and volunteer to present them (or be assigned).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From Geriatrics Review Syllabus (8th ed.)American Geriatrics Society)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 session with a hosted video conference (Adobe Connect). A a live lecture is transmitted, followed by clinical case presentations (15 min) and  a group discussion. Instant feedback.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115200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Final remarks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DFB285F5-934B-426B-9F91-83AE233D1158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CustomShape 5"/>
          <p:cNvSpPr/>
          <p:nvPr/>
        </p:nvSpPr>
        <p:spPr>
          <a:xfrm>
            <a:off x="430920" y="2552760"/>
            <a:ext cx="11303280" cy="338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Flipped Classroom model can be gradually adopted in higher education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Care should be taken to run pilot experiments first, under adequate guidance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Flawless technical support is needed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 project leading to a pedagogical program is needed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115200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Web Resources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B99162C3-962F-4F1C-984C-DEC5ED09FFCE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CustomShape 5"/>
          <p:cNvSpPr/>
          <p:nvPr/>
        </p:nvSpPr>
        <p:spPr>
          <a:xfrm>
            <a:off x="822960" y="2089440"/>
            <a:ext cx="10789560" cy="4297680"/>
          </a:xfrm>
          <a:prstGeom prst="rect">
            <a:avLst/>
          </a:prstGeom>
          <a:solidFill>
            <a:srgbClr val="ff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Vanderbilt University Center for Teaching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https://cft.vanderbilt.edu/guides-sub-pages/flipping-the-classroom/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Stanford Medicine Interactive Initiatives: Interactive 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http://smili.stanford.edu/interactive-learning/faq.html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Flipped Learning Network (with how-to’s)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http://flippedlearning.org/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Educause Learning Initiative (PDF)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7 things you should know about Flipped Classrooms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http://net.educause.edu/ir/library/pdf/ELI7081.pdf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Jonathan Bergmann’s website  http://www.jonbergmann.com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115200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Reference Book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F4E2DF37-9ECA-4BF6-AFF0-03CA11E23ED1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5"/>
          <p:cNvSpPr/>
          <p:nvPr/>
        </p:nvSpPr>
        <p:spPr>
          <a:xfrm>
            <a:off x="557640" y="2797920"/>
            <a:ext cx="11084760" cy="271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Flip your Classroom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Reach every student in every class every day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by Jonathan Bergmann and Aaron Sams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International Society for Technology in Education (Eds.) 2012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ISBN 978-1-56484-351-9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4" name="Picture 6" descr=""/>
          <p:cNvPicPr/>
          <p:nvPr/>
        </p:nvPicPr>
        <p:blipFill>
          <a:blip r:embed="rId1"/>
          <a:stretch/>
        </p:blipFill>
        <p:spPr>
          <a:xfrm>
            <a:off x="9977760" y="2298600"/>
            <a:ext cx="2094840" cy="3237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115200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Recent papers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856E44C1-D28C-4C44-957A-382447275F05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5"/>
          <p:cNvSpPr/>
          <p:nvPr/>
        </p:nvSpPr>
        <p:spPr>
          <a:xfrm>
            <a:off x="822960" y="2232720"/>
            <a:ext cx="10881000" cy="4168080"/>
          </a:xfrm>
          <a:prstGeom prst="rect">
            <a:avLst/>
          </a:prstGeom>
          <a:solidFill>
            <a:srgbClr val="ff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Moraros, J., Islam, A., Yu, S., Banow, R., &amp; Schindelka, B. (2015). Flipping for success: evaluating the effectiveness of a novel teaching approach in a graduate level setting. BMC Medical Education, 15, 27. http://doi.org/10.1186/s12909-015-0317-2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Williams, D. E. (2016). The Future of Medical Education: Flipping the Classroom and Education Technology. The Ochsner Journal, 16(1), 14–15.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Sarah McLean, Stefanie M. Attardi, Lisa Faden, Mark Goldszmidt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Advances in Physiology Education Published 1 March 2016 Vol. 40 no. 1, 47-55 DOI: 10.1152/advan.00098.2015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115200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Acknowledgements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E16E60C7-39DF-45D7-B809-AB6F11A83BE0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5"/>
          <p:cNvSpPr/>
          <p:nvPr/>
        </p:nvSpPr>
        <p:spPr>
          <a:xfrm>
            <a:off x="557640" y="2331720"/>
            <a:ext cx="11273760" cy="374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Discussions: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Ovidio Costa (FMUP, Porto, PT)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Allegra Via (U. Roma, “Sapienza”, Roma, IT)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Mário Macedo (U. Atlântica, Barcarena, PT)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Kristian Rother (Academis, Berlin, DE)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Arnaldo Costeira (ESTAL, Lisboa, PT)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Support: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Instituto Gulbenkian de Ciência (IGC, Oeiras, PT)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Faculdade de Medicina da Universidade do Porto (FMUP, Porto, PT)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115488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Outline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770040" y="2603520"/>
            <a:ext cx="5212080" cy="383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Flipped classroom 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Arial Unicode MS"/>
                <a:ea typeface="Arial Unicode MS"/>
              </a:rPr>
              <a:t>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Arial Unicode MS"/>
              </a:rPr>
              <a:t>Flipped classroom as a learning technique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Arial Unicode MS"/>
              </a:rPr>
              <a:t>- original idea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Arial Unicode MS"/>
              </a:rPr>
              <a:t>- major results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Arial Unicode MS"/>
              </a:rPr>
              <a:t>- towards mastery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Arial Unicode MS"/>
              </a:rPr>
              <a:t>- flipped classroom in higher education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3"/>
          <p:cNvSpPr/>
          <p:nvPr/>
        </p:nvSpPr>
        <p:spPr>
          <a:xfrm>
            <a:off x="6121800" y="2603520"/>
            <a:ext cx="5475960" cy="383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implementation requirements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Mixing Flipped classroom with other techniques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Using Flipped Classroom in a Medical School example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discussion of clinical cases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4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5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6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E753504D-D50A-40E4-BE35-A089EFE85211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115488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</a:t>
            </a:r>
            <a:r>
              <a:rPr b="1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is</a:t>
            </a: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475920" y="2603520"/>
            <a:ext cx="11300760" cy="378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pedagogical model 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aimed at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increasing interaction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between students and teachers.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Consists of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swapping activities 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between classroom and elsewhere (home).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teacher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is no longer the “sage on the stage”  and becomes the “guide on the side”.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Materials made available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upfront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: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Readings +  Recorded Lectures + Reference Documents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4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5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F3FDB766-9ABE-41DE-8E32-7D0062162822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15488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</a:t>
            </a:r>
            <a:r>
              <a:rPr b="1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557640" y="2603520"/>
            <a:ext cx="10481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models utilise existing learning concepts such as: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Active 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Student motivation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Student engagement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Hybrid course design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3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4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5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313BDA6C-AF25-4C7E-9489-54EBC8D0E43F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Picture 7" descr=""/>
          <p:cNvPicPr/>
          <p:nvPr/>
        </p:nvPicPr>
        <p:blipFill>
          <a:blip r:embed="rId1"/>
          <a:stretch/>
        </p:blipFill>
        <p:spPr>
          <a:xfrm>
            <a:off x="7862400" y="3028320"/>
            <a:ext cx="4236120" cy="3177000"/>
          </a:xfrm>
          <a:prstGeom prst="rect">
            <a:avLst/>
          </a:prstGeom>
          <a:ln>
            <a:noFill/>
          </a:ln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15488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 a Flipped classroom model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557640" y="2603520"/>
            <a:ext cx="11184480" cy="378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Classroom time is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interaction time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Instructional support: teacher-guided group or lab 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Deepening knowledge: discussions and illustrations of the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concepts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Instant feedback. Providing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individual attention 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becomes possible.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Review activities, enabling students to develop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critical thinking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4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5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02F4E9B5-2F08-41E8-BC3A-96107E22D96D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827640" y="969120"/>
            <a:ext cx="982440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a good Flipped classroom </a:t>
            </a:r>
            <a:r>
              <a:rPr b="1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leads to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557640" y="2603520"/>
            <a:ext cx="104781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With the increased level of individual attention, students feel more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motivated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and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engaged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by taking leading roles in the classroom activities.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This shift in attitude pushes students towards higher levels of </a:t>
            </a: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responsibility in the learning process</a:t>
            </a: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4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5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E78D5C02-75F6-4E50-B55F-0D408F195548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115488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Flipped classroom is </a:t>
            </a:r>
            <a:r>
              <a:rPr b="1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471600" y="2507400"/>
            <a:ext cx="530280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Watching videos of long lectures.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Replacing teachers with videos.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Online course delivery.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6092640" y="2507400"/>
            <a:ext cx="599580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Students working without structure.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Students using computers all the time.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Students working in isolation.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4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5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6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2E5F6351-D5F6-43DF-84AD-B5E568225944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15488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Original idea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524160" y="2351520"/>
            <a:ext cx="1017360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2007-2008 Bergmann and Sams in a high school in Colorado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criticality of scheduled lectures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Teaching is not taylored to students (personalised)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There is no reason not to supply materials in advance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Priority needs to be given to discussions around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concepts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4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5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6032036B-9E7B-4156-ADF2-9B86566232A9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Picture 7" descr=""/>
          <p:cNvPicPr/>
          <p:nvPr/>
        </p:nvPicPr>
        <p:blipFill>
          <a:blip r:embed="rId1"/>
          <a:stretch/>
        </p:blipFill>
        <p:spPr>
          <a:xfrm>
            <a:off x="8926560" y="3124800"/>
            <a:ext cx="3164760" cy="237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1152000" y="969120"/>
            <a:ext cx="8825040" cy="70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Major results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10652760" y="6391800"/>
            <a:ext cx="990000" cy="3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11/23/2016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557640" y="6391800"/>
            <a:ext cx="3867120" cy="31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Flipped classroom FMUL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fld id="{4E2AC5C1-52B6-4992-9140-346347FF61F5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5"/>
          <p:cNvSpPr/>
          <p:nvPr/>
        </p:nvSpPr>
        <p:spPr>
          <a:xfrm>
            <a:off x="557640" y="2514600"/>
            <a:ext cx="11084760" cy="370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6"/>
          <p:cNvSpPr/>
          <p:nvPr/>
        </p:nvSpPr>
        <p:spPr>
          <a:xfrm>
            <a:off x="625320" y="2514600"/>
            <a:ext cx="11290320" cy="338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Measured improvements in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learning outcomes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student satisfaction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use of school resources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scalability of learning delivery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1700</TotalTime>
  <Application>LibreOffice/5.1.4.2$Linux_X86_64 LibreOffice_project/10m0$Build-2</Application>
  <Words>962</Words>
  <Paragraphs>207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2016-11-20T19:08:57Z</dcterms:created>
  <dc:creator>BTR</dc:creator>
  <dc:description/>
  <dc:language>en-US</dc:language>
  <cp:lastModifiedBy/>
  <dcterms:modified xsi:type="dcterms:W3CDTF">2017-01-04T18:51:45Z</dcterms:modified>
  <cp:revision>51</cp:revision>
  <dc:subject/>
  <dc:title>Flipped Class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19</vt:i4>
  </property>
</Properties>
</file>